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347" r:id="rId3"/>
    <p:sldId id="348" r:id="rId4"/>
    <p:sldId id="349" r:id="rId5"/>
    <p:sldId id="336" r:id="rId6"/>
    <p:sldId id="364" r:id="rId7"/>
    <p:sldId id="365" r:id="rId8"/>
    <p:sldId id="363" r:id="rId9"/>
    <p:sldId id="350" r:id="rId10"/>
    <p:sldId id="351" r:id="rId11"/>
    <p:sldId id="353" r:id="rId12"/>
    <p:sldId id="355" r:id="rId13"/>
    <p:sldId id="356" r:id="rId14"/>
    <p:sldId id="366" r:id="rId15"/>
    <p:sldId id="367" r:id="rId16"/>
    <p:sldId id="359" r:id="rId17"/>
    <p:sldId id="358" r:id="rId18"/>
    <p:sldId id="360" r:id="rId19"/>
    <p:sldId id="361" r:id="rId20"/>
    <p:sldId id="296" r:id="rId21"/>
    <p:sldId id="362"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6327"/>
  </p:normalViewPr>
  <p:slideViewPr>
    <p:cSldViewPr snapToGrid="0">
      <p:cViewPr varScale="1">
        <p:scale>
          <a:sx n="90" d="100"/>
          <a:sy n="90" d="100"/>
        </p:scale>
        <p:origin x="232"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2651101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64359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4906" y="4509492"/>
            <a:ext cx="2678906" cy="18216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8187" y="4509492"/>
            <a:ext cx="7893844" cy="1821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5390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26258045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4134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38038598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3555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5936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225324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2403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9082436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5658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38796736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9253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1"/>
            <a:ext cx="2628305" cy="581211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1"/>
            <a:ext cx="7745016" cy="58121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5004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10407413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1228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7898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78397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842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19305364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41253216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38188" y="4509492"/>
            <a:ext cx="10715625" cy="125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38188" y="5750719"/>
            <a:ext cx="10715625" cy="5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extLst>
      <p:ext uri="{BB962C8B-B14F-4D97-AF65-F5344CB8AC3E}">
        <p14:creationId xmlns:p14="http://schemas.microsoft.com/office/powerpoint/2010/main" val="1754451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2145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42915"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6437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28582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21457"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42915"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64372"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285829"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176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27905"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4936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7081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9227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313734"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marL="27905"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49362"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70819"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92277"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313734"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640" b="1" dirty="0">
                <a:effectLst>
                  <a:outerShdw blurRad="38100" dist="38100" dir="2700000" algn="tl">
                    <a:srgbClr val="C0C0C0"/>
                  </a:outerShdw>
                </a:effectLst>
              </a:rPr>
              <a:t>Married:</a:t>
            </a:r>
            <a:br>
              <a:rPr lang="en-US" sz="4640" b="1" dirty="0">
                <a:effectLst>
                  <a:outerShdw blurRad="38100" dist="38100" dir="2700000" algn="tl">
                    <a:srgbClr val="C0C0C0"/>
                  </a:outerShdw>
                </a:effectLst>
              </a:rPr>
            </a:br>
            <a:r>
              <a:rPr lang="en-US" sz="464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23142357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A406C-E32E-AABA-E665-C8C56AE8B952}"/>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Using Your Resources Wisely</a:t>
            </a:r>
            <a:endParaRPr lang="en-US" sz="4400" dirty="0"/>
          </a:p>
        </p:txBody>
      </p:sp>
      <p:sp>
        <p:nvSpPr>
          <p:cNvPr id="3" name="Content Placeholder 2">
            <a:extLst>
              <a:ext uri="{FF2B5EF4-FFF2-40B4-BE49-F238E27FC236}">
                <a16:creationId xmlns:a16="http://schemas.microsoft.com/office/drawing/2014/main" id="{0A6B7377-4C8A-B1ED-1BE9-638CEF52A407}"/>
              </a:ext>
            </a:extLst>
          </p:cNvPr>
          <p:cNvSpPr>
            <a:spLocks noGrp="1"/>
          </p:cNvSpPr>
          <p:nvPr>
            <p:ph sz="half" idx="1"/>
          </p:nvPr>
        </p:nvSpPr>
        <p:spPr/>
        <p:txBody>
          <a:bodyPr/>
          <a:lstStyle/>
          <a:p>
            <a:pPr marL="485105" indent="-457200">
              <a:buFont typeface="Arial" panose="020B0604020202020204" pitchFamily="34" charset="0"/>
              <a:buChar char="•"/>
            </a:pPr>
            <a:r>
              <a:rPr lang="en-US" sz="3200" dirty="0"/>
              <a:t>You ship a product</a:t>
            </a:r>
          </a:p>
          <a:p>
            <a:pPr marL="485105" indent="-457200">
              <a:buFont typeface="Arial" panose="020B0604020202020204" pitchFamily="34" charset="0"/>
              <a:buChar char="•"/>
            </a:pPr>
            <a:r>
              <a:rPr lang="en-US" sz="3200" dirty="0"/>
              <a:t>Finish a design</a:t>
            </a:r>
          </a:p>
          <a:p>
            <a:pPr marL="485105" indent="-457200">
              <a:buFont typeface="Arial" panose="020B0604020202020204" pitchFamily="34" charset="0"/>
              <a:buChar char="•"/>
            </a:pPr>
            <a:r>
              <a:rPr lang="en-US" sz="3200" dirty="0"/>
              <a:t>Complete a presentation</a:t>
            </a:r>
          </a:p>
          <a:p>
            <a:pPr marL="485105" indent="-457200">
              <a:buFont typeface="Arial" panose="020B0604020202020204" pitchFamily="34" charset="0"/>
              <a:buChar char="•"/>
            </a:pPr>
            <a:r>
              <a:rPr lang="en-US" sz="3200" dirty="0"/>
              <a:t>Publish a paper</a:t>
            </a:r>
          </a:p>
          <a:p>
            <a:endParaRPr lang="en-US" dirty="0"/>
          </a:p>
        </p:txBody>
      </p:sp>
      <p:sp>
        <p:nvSpPr>
          <p:cNvPr id="4" name="Content Placeholder 3">
            <a:extLst>
              <a:ext uri="{FF2B5EF4-FFF2-40B4-BE49-F238E27FC236}">
                <a16:creationId xmlns:a16="http://schemas.microsoft.com/office/drawing/2014/main" id="{28E948EA-D1C9-FD78-2D80-E26E787FA4FA}"/>
              </a:ext>
            </a:extLst>
          </p:cNvPr>
          <p:cNvSpPr>
            <a:spLocks noGrp="1"/>
          </p:cNvSpPr>
          <p:nvPr>
            <p:ph sz="half" idx="2"/>
          </p:nvPr>
        </p:nvSpPr>
        <p:spPr/>
        <p:txBody>
          <a:bodyPr/>
          <a:lstStyle/>
          <a:p>
            <a:pPr marL="485105" indent="-457200">
              <a:buFont typeface="Arial" panose="020B0604020202020204" pitchFamily="34" charset="0"/>
              <a:buChar char="•"/>
            </a:pPr>
            <a:r>
              <a:rPr lang="en-US" sz="3200" dirty="0"/>
              <a:t>Close a sale</a:t>
            </a:r>
          </a:p>
          <a:p>
            <a:pPr marL="485105" indent="-457200">
              <a:buFont typeface="Arial" panose="020B0604020202020204" pitchFamily="34" charset="0"/>
              <a:buChar char="•"/>
            </a:pPr>
            <a:r>
              <a:rPr lang="en-US" sz="3200" dirty="0"/>
              <a:t>Get paid</a:t>
            </a:r>
          </a:p>
          <a:p>
            <a:pPr marL="485105" indent="-457200">
              <a:buFont typeface="Arial" panose="020B0604020202020204" pitchFamily="34" charset="0"/>
              <a:buChar char="•"/>
            </a:pPr>
            <a:r>
              <a:rPr lang="en-US" sz="3200" dirty="0"/>
              <a:t>Get promoted</a:t>
            </a:r>
          </a:p>
          <a:p>
            <a:pPr marL="485105" indent="-457200">
              <a:buFont typeface="Arial" panose="020B0604020202020204" pitchFamily="34" charset="0"/>
              <a:buChar char="•"/>
            </a:pPr>
            <a:endParaRPr lang="en-US" sz="3200" dirty="0"/>
          </a:p>
          <a:p>
            <a:endParaRPr lang="en-US" dirty="0"/>
          </a:p>
        </p:txBody>
      </p:sp>
    </p:spTree>
    <p:extLst>
      <p:ext uri="{BB962C8B-B14F-4D97-AF65-F5344CB8AC3E}">
        <p14:creationId xmlns:p14="http://schemas.microsoft.com/office/powerpoint/2010/main" val="3161408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Using Your Resources Wisely</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806562" lvl="1" indent="-457200">
              <a:buFont typeface="Arial" panose="020B0604020202020204" pitchFamily="34" charset="0"/>
              <a:buChar char="•"/>
            </a:pPr>
            <a:r>
              <a:rPr lang="en-US" sz="3200" dirty="0">
                <a:solidFill>
                  <a:srgbClr val="000000"/>
                </a:solidFill>
                <a:effectLst/>
              </a:rPr>
              <a:t>Kids misbehave all the time</a:t>
            </a:r>
          </a:p>
          <a:p>
            <a:pPr marL="806562" lvl="1" indent="-457200">
              <a:buFont typeface="Arial" panose="020B0604020202020204" pitchFamily="34" charset="0"/>
              <a:buChar char="•"/>
            </a:pPr>
            <a:r>
              <a:rPr lang="en-US" sz="3200" dirty="0">
                <a:solidFill>
                  <a:srgbClr val="000000"/>
                </a:solidFill>
              </a:rPr>
              <a:t>You can neglect your spouse</a:t>
            </a:r>
          </a:p>
          <a:p>
            <a:pPr marL="806562" lvl="1" indent="-457200">
              <a:buFont typeface="Arial" panose="020B0604020202020204" pitchFamily="34" charset="0"/>
              <a:buChar char="•"/>
            </a:pPr>
            <a:r>
              <a:rPr lang="en-US" sz="3200" dirty="0">
                <a:solidFill>
                  <a:srgbClr val="000000"/>
                </a:solidFill>
                <a:effectLst/>
              </a:rPr>
              <a:t>You can neglect your relationship with God</a:t>
            </a:r>
          </a:p>
          <a:p>
            <a:endParaRPr lang="en-US" dirty="0"/>
          </a:p>
        </p:txBody>
      </p:sp>
    </p:spTree>
    <p:extLst>
      <p:ext uri="{BB962C8B-B14F-4D97-AF65-F5344CB8AC3E}">
        <p14:creationId xmlns:p14="http://schemas.microsoft.com/office/powerpoint/2010/main" val="1090109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Using Your Resources Wisely</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dirty="0"/>
          </a:p>
          <a:p>
            <a:r>
              <a:rPr lang="en-US" dirty="0"/>
              <a:t>”Sometimes, people allocate fewer and fewer resources to the things they would have once said mattered most.” 							Clayton Christenson from </a:t>
            </a:r>
            <a:r>
              <a:rPr lang="en-US" i="1" dirty="0"/>
              <a:t>Harvard Business Review</a:t>
            </a:r>
          </a:p>
        </p:txBody>
      </p:sp>
    </p:spTree>
    <p:extLst>
      <p:ext uri="{BB962C8B-B14F-4D97-AF65-F5344CB8AC3E}">
        <p14:creationId xmlns:p14="http://schemas.microsoft.com/office/powerpoint/2010/main" val="20941468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By Way of Review</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428750"/>
            <a:ext cx="10516195" cy="4748362"/>
          </a:xfrm>
        </p:spPr>
        <p:txBody>
          <a:bodyPr/>
          <a:lstStyle/>
          <a:p>
            <a:pPr marL="806562" lvl="1" indent="-457200">
              <a:buFont typeface="Arial" panose="020B0604020202020204" pitchFamily="34" charset="0"/>
              <a:buChar char="•"/>
            </a:pPr>
            <a:r>
              <a:rPr lang="en-US" dirty="0">
                <a:solidFill>
                  <a:srgbClr val="000000"/>
                </a:solidFill>
                <a:latin typeface="Helvetica" pitchFamily="2" charset="0"/>
              </a:rPr>
              <a:t>Protect what we love</a:t>
            </a:r>
          </a:p>
          <a:p>
            <a:pPr marL="806562" lvl="1" indent="-457200">
              <a:buFont typeface="Arial" panose="020B0604020202020204" pitchFamily="34" charset="0"/>
              <a:buChar char="•"/>
            </a:pPr>
            <a:r>
              <a:rPr lang="en-US" dirty="0">
                <a:solidFill>
                  <a:srgbClr val="000000"/>
                </a:solidFill>
                <a:effectLst/>
                <a:latin typeface="Helvetica" pitchFamily="2" charset="0"/>
              </a:rPr>
              <a:t>Strengthening our individual relationships with God</a:t>
            </a:r>
          </a:p>
          <a:p>
            <a:pPr marL="806562" lvl="1" indent="-457200">
              <a:buFont typeface="Arial" panose="020B0604020202020204" pitchFamily="34" charset="0"/>
              <a:buChar char="•"/>
            </a:pPr>
            <a:r>
              <a:rPr lang="en-US" dirty="0">
                <a:solidFill>
                  <a:srgbClr val="000000"/>
                </a:solidFill>
                <a:latin typeface="Helvetica" pitchFamily="2" charset="0"/>
              </a:rPr>
              <a:t>Effectively managing the worldly influences on our family</a:t>
            </a:r>
          </a:p>
          <a:p>
            <a:pPr marL="806562" lvl="1" indent="-457200">
              <a:buFont typeface="Arial" panose="020B0604020202020204" pitchFamily="34" charset="0"/>
              <a:buChar char="•"/>
            </a:pPr>
            <a:r>
              <a:rPr lang="en-US" dirty="0">
                <a:solidFill>
                  <a:srgbClr val="000000"/>
                </a:solidFill>
                <a:latin typeface="Helvetica" pitchFamily="2" charset="0"/>
              </a:rPr>
              <a:t>Thoughtful allocation our our “resources”</a:t>
            </a:r>
            <a:r>
              <a:rPr lang="en-US" dirty="0">
                <a:solidFill>
                  <a:srgbClr val="000000"/>
                </a:solidFill>
                <a:effectLst/>
                <a:latin typeface="Helvetica" pitchFamily="2" charset="0"/>
              </a:rPr>
              <a:t> </a:t>
            </a:r>
          </a:p>
          <a:p>
            <a:endParaRPr lang="en-US" dirty="0"/>
          </a:p>
        </p:txBody>
      </p:sp>
    </p:spTree>
    <p:extLst>
      <p:ext uri="{BB962C8B-B14F-4D97-AF65-F5344CB8AC3E}">
        <p14:creationId xmlns:p14="http://schemas.microsoft.com/office/powerpoint/2010/main" val="14947381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Living Our Lives with Integrity</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428750"/>
            <a:ext cx="10516195" cy="4748362"/>
          </a:xfrm>
        </p:spPr>
        <p:txBody>
          <a:bodyPr/>
          <a:lstStyle/>
          <a:p>
            <a:pPr marL="485105" indent="-457200">
              <a:buFont typeface="Arial" panose="020B0604020202020204" pitchFamily="34" charset="0"/>
              <a:buChar char="•"/>
            </a:pPr>
            <a:r>
              <a:rPr lang="en-US" dirty="0">
                <a:latin typeface="Helvetica" pitchFamily="2" charset="0"/>
              </a:rPr>
              <a:t>Choosing between right and wrong</a:t>
            </a:r>
          </a:p>
          <a:p>
            <a:pPr marL="485105" indent="-457200">
              <a:buFont typeface="Arial" panose="020B0604020202020204" pitchFamily="34" charset="0"/>
              <a:buChar char="•"/>
            </a:pPr>
            <a:r>
              <a:rPr lang="en-US" dirty="0">
                <a:latin typeface="Helvetica" pitchFamily="2" charset="0"/>
              </a:rPr>
              <a:t>A voice in our hear says something like this – “Look, I know as a general rule, most people should not do this.  But in this particular extenuating circumstance, just this once is OK.”</a:t>
            </a:r>
          </a:p>
        </p:txBody>
      </p:sp>
    </p:spTree>
    <p:extLst>
      <p:ext uri="{BB962C8B-B14F-4D97-AF65-F5344CB8AC3E}">
        <p14:creationId xmlns:p14="http://schemas.microsoft.com/office/powerpoint/2010/main" val="40856839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Avoiding “just this once” thinking</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433384"/>
            <a:ext cx="10950443" cy="3892378"/>
          </a:xfrm>
        </p:spPr>
        <p:txBody>
          <a:bodyPr/>
          <a:lstStyle/>
          <a:p>
            <a:pPr algn="ctr"/>
            <a:endParaRPr lang="en-US" dirty="0"/>
          </a:p>
          <a:p>
            <a:pPr algn="ctr"/>
            <a:endParaRPr lang="en-US" dirty="0"/>
          </a:p>
          <a:p>
            <a:pPr algn="ctr"/>
            <a:r>
              <a:rPr lang="en-US" sz="3200" dirty="0"/>
              <a:t>But the serpent said to the woman, “You will not surely die.” </a:t>
            </a:r>
          </a:p>
          <a:p>
            <a:pPr algn="ctr"/>
            <a:r>
              <a:rPr lang="en-US" sz="3200" dirty="0"/>
              <a:t>									Genesis 3:4</a:t>
            </a:r>
          </a:p>
        </p:txBody>
      </p:sp>
    </p:spTree>
    <p:extLst>
      <p:ext uri="{BB962C8B-B14F-4D97-AF65-F5344CB8AC3E}">
        <p14:creationId xmlns:p14="http://schemas.microsoft.com/office/powerpoint/2010/main" val="246510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Avoiding “just this once” thinking</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endParaRPr lang="en-US" sz="3200" dirty="0"/>
          </a:p>
          <a:p>
            <a:pPr marL="485105" indent="-457200">
              <a:buFont typeface="Arial" panose="020B0604020202020204" pitchFamily="34" charset="0"/>
              <a:buChar char="•"/>
            </a:pPr>
            <a:r>
              <a:rPr lang="en-US" sz="3200" dirty="0"/>
              <a:t>The cost of “just this once” always seems alluringly low</a:t>
            </a:r>
          </a:p>
          <a:p>
            <a:pPr marL="485105" indent="-457200">
              <a:buFont typeface="Arial" panose="020B0604020202020204" pitchFamily="34" charset="0"/>
              <a:buChar char="•"/>
            </a:pPr>
            <a:r>
              <a:rPr lang="en-US" sz="3200" dirty="0"/>
              <a:t>This thinking suckers you in</a:t>
            </a:r>
          </a:p>
          <a:p>
            <a:pPr marL="485105" indent="-457200">
              <a:buFont typeface="Arial" panose="020B0604020202020204" pitchFamily="34" charset="0"/>
              <a:buChar char="•"/>
            </a:pPr>
            <a:r>
              <a:rPr lang="en-US" sz="3200" dirty="0"/>
              <a:t>Not looking at the full cost involved in this choice</a:t>
            </a:r>
          </a:p>
        </p:txBody>
      </p:sp>
    </p:spTree>
    <p:extLst>
      <p:ext uri="{BB962C8B-B14F-4D97-AF65-F5344CB8AC3E}">
        <p14:creationId xmlns:p14="http://schemas.microsoft.com/office/powerpoint/2010/main" val="1482098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Avoiding “just this once” thinking</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285104"/>
            <a:ext cx="10516195" cy="4757888"/>
          </a:xfrm>
        </p:spPr>
        <p:txBody>
          <a:bodyPr/>
          <a:lstStyle/>
          <a:p>
            <a:pPr marL="485105" indent="-457200">
              <a:buFont typeface="Arial" panose="020B0604020202020204" pitchFamily="34" charset="0"/>
              <a:buChar char="•"/>
            </a:pPr>
            <a:r>
              <a:rPr lang="en-US" sz="3200" dirty="0"/>
              <a:t>In many ways, it was a small decision</a:t>
            </a:r>
          </a:p>
          <a:p>
            <a:pPr marL="485105" indent="-457200">
              <a:buFont typeface="Arial" panose="020B0604020202020204" pitchFamily="34" charset="0"/>
              <a:buChar char="•"/>
            </a:pPr>
            <a:r>
              <a:rPr lang="en-US" sz="3200" dirty="0"/>
              <a:t>Resisting the temptation of “just this once” was a critically important decision in my life</a:t>
            </a:r>
          </a:p>
          <a:p>
            <a:pPr marL="485105" indent="-457200">
              <a:buFont typeface="Arial" panose="020B0604020202020204" pitchFamily="34" charset="0"/>
              <a:buChar char="•"/>
            </a:pPr>
            <a:r>
              <a:rPr lang="en-US" sz="3200" dirty="0"/>
              <a:t>In truth, our lives are an unending stream of extenuating circumstances</a:t>
            </a:r>
          </a:p>
          <a:p>
            <a:pPr marL="485105" indent="-457200">
              <a:buFont typeface="Arial" panose="020B0604020202020204" pitchFamily="34" charset="0"/>
              <a:buChar char="•"/>
            </a:pPr>
            <a:r>
              <a:rPr lang="en-US" sz="3200" dirty="0"/>
              <a:t>It’s easier to hold to our principles 100% than it is to hold them 98% of the time</a:t>
            </a:r>
          </a:p>
          <a:p>
            <a:endParaRPr lang="en-US" dirty="0"/>
          </a:p>
          <a:p>
            <a:endParaRPr lang="en-US" dirty="0"/>
          </a:p>
        </p:txBody>
      </p:sp>
    </p:spTree>
    <p:extLst>
      <p:ext uri="{BB962C8B-B14F-4D97-AF65-F5344CB8AC3E}">
        <p14:creationId xmlns:p14="http://schemas.microsoft.com/office/powerpoint/2010/main" val="201885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latin typeface="Helvetica" pitchFamily="2" charset="0"/>
                <a:cs typeface="Times New Roman" panose="02020603050405020304" pitchFamily="18" charset="0"/>
              </a:rPr>
              <a:t>Avoiding An Affair</a:t>
            </a:r>
            <a:endParaRPr lang="en-US" sz="4400" dirty="0">
              <a:latin typeface="Helvetica" pitchFamily="2" charset="0"/>
            </a:endParaRPr>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580322"/>
            <a:ext cx="10516195" cy="4462669"/>
          </a:xfrm>
        </p:spPr>
        <p:txBody>
          <a:bodyPr/>
          <a:lstStyle/>
          <a:p>
            <a:endParaRPr lang="en-US" dirty="0">
              <a:solidFill>
                <a:srgbClr val="4D4D4D"/>
              </a:solidFill>
              <a:effectLst/>
              <a:latin typeface="Helvetica" pitchFamily="2" charset="0"/>
            </a:endParaRPr>
          </a:p>
          <a:p>
            <a:endParaRPr lang="en-US" dirty="0">
              <a:solidFill>
                <a:srgbClr val="4D4D4D"/>
              </a:solidFill>
              <a:latin typeface="Helvetica" pitchFamily="2" charset="0"/>
            </a:endParaRPr>
          </a:p>
          <a:p>
            <a:r>
              <a:rPr lang="en-US" dirty="0">
                <a:solidFill>
                  <a:srgbClr val="4D4D4D"/>
                </a:solidFill>
                <a:effectLst/>
                <a:latin typeface="Helvetica" pitchFamily="2" charset="0"/>
              </a:rPr>
              <a:t>“How then can I do this great wickedness, and sin against God?”</a:t>
            </a:r>
          </a:p>
          <a:p>
            <a:r>
              <a:rPr lang="en-US" dirty="0">
                <a:solidFill>
                  <a:srgbClr val="4D4D4D"/>
                </a:solidFill>
                <a:effectLst/>
                <a:latin typeface="Helvetica" pitchFamily="2" charset="0"/>
              </a:rPr>
              <a:t> 								Genesis 39:9</a:t>
            </a:r>
          </a:p>
          <a:p>
            <a:endParaRPr lang="en-US" dirty="0"/>
          </a:p>
        </p:txBody>
      </p:sp>
    </p:spTree>
    <p:extLst>
      <p:ext uri="{BB962C8B-B14F-4D97-AF65-F5344CB8AC3E}">
        <p14:creationId xmlns:p14="http://schemas.microsoft.com/office/powerpoint/2010/main" val="961693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70C5-BC17-D14A-A7F5-8E1B971FA01E}"/>
              </a:ext>
            </a:extLst>
          </p:cNvPr>
          <p:cNvSpPr>
            <a:spLocks noGrp="1"/>
          </p:cNvSpPr>
          <p:nvPr>
            <p:ph type="title"/>
          </p:nvPr>
        </p:nvSpPr>
        <p:spPr/>
        <p:txBody>
          <a:bodyPr/>
          <a:lstStyle/>
          <a:p>
            <a:pPr algn="ctr"/>
            <a:r>
              <a:rPr lang="en-US" sz="4400" dirty="0">
                <a:latin typeface="Helvetica" pitchFamily="2" charset="0"/>
              </a:rPr>
              <a:t>Avoiding an Affair</a:t>
            </a:r>
          </a:p>
        </p:txBody>
      </p:sp>
      <p:sp>
        <p:nvSpPr>
          <p:cNvPr id="3" name="Content Placeholder 2">
            <a:extLst>
              <a:ext uri="{FF2B5EF4-FFF2-40B4-BE49-F238E27FC236}">
                <a16:creationId xmlns:a16="http://schemas.microsoft.com/office/drawing/2014/main" id="{A234224D-A228-4944-A826-FD64BEDDECDB}"/>
              </a:ext>
            </a:extLst>
          </p:cNvPr>
          <p:cNvSpPr>
            <a:spLocks noGrp="1"/>
          </p:cNvSpPr>
          <p:nvPr>
            <p:ph sz="half" idx="1"/>
          </p:nvPr>
        </p:nvSpPr>
        <p:spPr/>
        <p:txBody>
          <a:bodyPr>
            <a:normAutofit/>
          </a:bodyPr>
          <a:lstStyle/>
          <a:p>
            <a:r>
              <a:rPr lang="en-US" sz="2400" dirty="0"/>
              <a:t>Never take a first step in flirtation, even in jest</a:t>
            </a:r>
          </a:p>
          <a:p>
            <a:r>
              <a:rPr lang="en-US" sz="2400" dirty="0"/>
              <a:t>Avoid private events such as lunch  with someone of the opposite sex </a:t>
            </a:r>
          </a:p>
          <a:p>
            <a:r>
              <a:rPr lang="en-US" sz="2400" dirty="0"/>
              <a:t>Never confide details from your personal life to a “work friend” of the opposite sex and don't allow them to confide in you</a:t>
            </a:r>
          </a:p>
        </p:txBody>
      </p:sp>
      <p:sp>
        <p:nvSpPr>
          <p:cNvPr id="4" name="Content Placeholder 3">
            <a:extLst>
              <a:ext uri="{FF2B5EF4-FFF2-40B4-BE49-F238E27FC236}">
                <a16:creationId xmlns:a16="http://schemas.microsoft.com/office/drawing/2014/main" id="{B8249CB5-D4D9-8D41-B02D-51C15D56E309}"/>
              </a:ext>
            </a:extLst>
          </p:cNvPr>
          <p:cNvSpPr>
            <a:spLocks noGrp="1"/>
          </p:cNvSpPr>
          <p:nvPr>
            <p:ph sz="half" idx="2"/>
          </p:nvPr>
        </p:nvSpPr>
        <p:spPr/>
        <p:txBody>
          <a:bodyPr>
            <a:normAutofit/>
          </a:bodyPr>
          <a:lstStyle/>
          <a:p>
            <a:pPr marL="0" indent="0">
              <a:buNone/>
            </a:pPr>
            <a:endParaRPr lang="en-US" dirty="0"/>
          </a:p>
          <a:p>
            <a:pPr marL="0" indent="0" algn="ctr">
              <a:buNone/>
            </a:pPr>
            <a:r>
              <a:rPr lang="en-US" dirty="0"/>
              <a:t>“They are no longer two, but one. Therefore, what God has joined together, let no man separate” Mt. 19:6</a:t>
            </a:r>
          </a:p>
          <a:p>
            <a:endParaRPr lang="en-US" dirty="0"/>
          </a:p>
        </p:txBody>
      </p:sp>
    </p:spTree>
    <p:extLst>
      <p:ext uri="{BB962C8B-B14F-4D97-AF65-F5344CB8AC3E}">
        <p14:creationId xmlns:p14="http://schemas.microsoft.com/office/powerpoint/2010/main" val="2505305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3750-29D8-1AD3-D5A7-7CFC49531E79}"/>
              </a:ext>
            </a:extLst>
          </p:cNvPr>
          <p:cNvSpPr>
            <a:spLocks noGrp="1"/>
          </p:cNvSpPr>
          <p:nvPr>
            <p:ph type="ctrTitle"/>
          </p:nvPr>
        </p:nvSpPr>
        <p:spPr/>
        <p:txBody>
          <a:bodyPr/>
          <a:lstStyle/>
          <a:p>
            <a:r>
              <a:rPr lang="en-US" dirty="0"/>
              <a:t>Protecting Your Marriage</a:t>
            </a:r>
          </a:p>
        </p:txBody>
      </p:sp>
      <p:sp>
        <p:nvSpPr>
          <p:cNvPr id="3" name="Subtitle 2">
            <a:extLst>
              <a:ext uri="{FF2B5EF4-FFF2-40B4-BE49-F238E27FC236}">
                <a16:creationId xmlns:a16="http://schemas.microsoft.com/office/drawing/2014/main" id="{B767D350-D160-7AA3-D764-DDA977588B2C}"/>
              </a:ext>
            </a:extLst>
          </p:cNvPr>
          <p:cNvSpPr>
            <a:spLocks noGrp="1"/>
          </p:cNvSpPr>
          <p:nvPr>
            <p:ph type="subTitle" idx="1"/>
          </p:nvPr>
        </p:nvSpPr>
        <p:spPr/>
        <p:txBody>
          <a:bodyPr/>
          <a:lstStyle/>
          <a:p>
            <a:endParaRPr lang="en-US" sz="3600" dirty="0"/>
          </a:p>
        </p:txBody>
      </p:sp>
    </p:spTree>
    <p:extLst>
      <p:ext uri="{BB962C8B-B14F-4D97-AF65-F5344CB8AC3E}">
        <p14:creationId xmlns:p14="http://schemas.microsoft.com/office/powerpoint/2010/main" val="5491633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70C5-BC17-D14A-A7F5-8E1B971FA01E}"/>
              </a:ext>
            </a:extLst>
          </p:cNvPr>
          <p:cNvSpPr>
            <a:spLocks noGrp="1"/>
          </p:cNvSpPr>
          <p:nvPr>
            <p:ph type="title"/>
          </p:nvPr>
        </p:nvSpPr>
        <p:spPr/>
        <p:txBody>
          <a:bodyPr/>
          <a:lstStyle/>
          <a:p>
            <a:pPr algn="ctr"/>
            <a:r>
              <a:rPr lang="en-US" sz="4400" dirty="0">
                <a:latin typeface="Helvetica" pitchFamily="2" charset="0"/>
              </a:rPr>
              <a:t>Avoiding an Affair</a:t>
            </a:r>
          </a:p>
        </p:txBody>
      </p:sp>
      <p:sp>
        <p:nvSpPr>
          <p:cNvPr id="3" name="Content Placeholder 2">
            <a:extLst>
              <a:ext uri="{FF2B5EF4-FFF2-40B4-BE49-F238E27FC236}">
                <a16:creationId xmlns:a16="http://schemas.microsoft.com/office/drawing/2014/main" id="{A234224D-A228-4944-A826-FD64BEDDECDB}"/>
              </a:ext>
            </a:extLst>
          </p:cNvPr>
          <p:cNvSpPr>
            <a:spLocks noGrp="1"/>
          </p:cNvSpPr>
          <p:nvPr>
            <p:ph sz="half" idx="1"/>
          </p:nvPr>
        </p:nvSpPr>
        <p:spPr>
          <a:xfrm>
            <a:off x="837903" y="1826122"/>
            <a:ext cx="5186660" cy="3993910"/>
          </a:xfrm>
        </p:spPr>
        <p:txBody>
          <a:bodyPr>
            <a:normAutofit/>
          </a:bodyPr>
          <a:lstStyle/>
          <a:p>
            <a:r>
              <a:rPr lang="en-US" sz="2800" dirty="0"/>
              <a:t>Never allow yourself to have a “special friend” of the opposite sex who you turn to for particular support</a:t>
            </a:r>
          </a:p>
          <a:p>
            <a:r>
              <a:rPr lang="en-US" sz="2800" dirty="0"/>
              <a:t>If you’re required to work closely with someone, make an effort to get to know their family – “that changes things”</a:t>
            </a:r>
          </a:p>
          <a:p>
            <a:endParaRPr lang="en-US" sz="2400" dirty="0"/>
          </a:p>
          <a:p>
            <a:endParaRPr lang="en-US" sz="2400" dirty="0"/>
          </a:p>
        </p:txBody>
      </p:sp>
      <p:sp>
        <p:nvSpPr>
          <p:cNvPr id="4" name="Content Placeholder 3">
            <a:extLst>
              <a:ext uri="{FF2B5EF4-FFF2-40B4-BE49-F238E27FC236}">
                <a16:creationId xmlns:a16="http://schemas.microsoft.com/office/drawing/2014/main" id="{B8249CB5-D4D9-8D41-B02D-51C15D56E309}"/>
              </a:ext>
            </a:extLst>
          </p:cNvPr>
          <p:cNvSpPr>
            <a:spLocks noGrp="1"/>
          </p:cNvSpPr>
          <p:nvPr>
            <p:ph sz="half" idx="2"/>
          </p:nvPr>
        </p:nvSpPr>
        <p:spPr/>
        <p:txBody>
          <a:bodyPr>
            <a:normAutofit/>
          </a:bodyPr>
          <a:lstStyle/>
          <a:p>
            <a:pPr marL="0" indent="0">
              <a:buNone/>
            </a:pPr>
            <a:endParaRPr lang="en-US" dirty="0"/>
          </a:p>
          <a:p>
            <a:pPr marL="0" indent="0" algn="ctr">
              <a:buNone/>
            </a:pPr>
            <a:r>
              <a:rPr lang="en-US" dirty="0"/>
              <a:t>“They are no longer two, but one. Therefore, what God has joined together, let no man separate” Mt. 19:6</a:t>
            </a:r>
          </a:p>
          <a:p>
            <a:endParaRPr lang="en-US" dirty="0"/>
          </a:p>
        </p:txBody>
      </p:sp>
    </p:spTree>
    <p:extLst>
      <p:ext uri="{BB962C8B-B14F-4D97-AF65-F5344CB8AC3E}">
        <p14:creationId xmlns:p14="http://schemas.microsoft.com/office/powerpoint/2010/main" val="1507200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70C5-BC17-D14A-A7F5-8E1B971FA01E}"/>
              </a:ext>
            </a:extLst>
          </p:cNvPr>
          <p:cNvSpPr>
            <a:spLocks noGrp="1"/>
          </p:cNvSpPr>
          <p:nvPr>
            <p:ph type="title"/>
          </p:nvPr>
        </p:nvSpPr>
        <p:spPr/>
        <p:txBody>
          <a:bodyPr/>
          <a:lstStyle/>
          <a:p>
            <a:pPr algn="ctr"/>
            <a:r>
              <a:rPr lang="en-US" sz="4400" dirty="0"/>
              <a:t>Don’t Be Naïve About Pornography</a:t>
            </a:r>
          </a:p>
        </p:txBody>
      </p:sp>
      <p:sp>
        <p:nvSpPr>
          <p:cNvPr id="3" name="Content Placeholder 2">
            <a:extLst>
              <a:ext uri="{FF2B5EF4-FFF2-40B4-BE49-F238E27FC236}">
                <a16:creationId xmlns:a16="http://schemas.microsoft.com/office/drawing/2014/main" id="{A234224D-A228-4944-A826-FD64BEDDECDB}"/>
              </a:ext>
            </a:extLst>
          </p:cNvPr>
          <p:cNvSpPr>
            <a:spLocks noGrp="1"/>
          </p:cNvSpPr>
          <p:nvPr>
            <p:ph sz="half" idx="1"/>
          </p:nvPr>
        </p:nvSpPr>
        <p:spPr>
          <a:xfrm>
            <a:off x="837904" y="1253505"/>
            <a:ext cx="5186660" cy="4350990"/>
          </a:xfrm>
        </p:spPr>
        <p:txBody>
          <a:bodyPr/>
          <a:lstStyle/>
          <a:p>
            <a:r>
              <a:rPr lang="en-US" sz="2400" dirty="0"/>
              <a:t>Perverts the God-given desire for intimacy</a:t>
            </a:r>
          </a:p>
          <a:p>
            <a:r>
              <a:rPr lang="en-US" sz="2400" dirty="0"/>
              <a:t>It distorts God’s design for the relationship between a husband and wife</a:t>
            </a:r>
          </a:p>
          <a:p>
            <a:r>
              <a:rPr lang="en-US" sz="2400" dirty="0"/>
              <a:t>Pornography has the power to destroy your marriage </a:t>
            </a:r>
          </a:p>
          <a:p>
            <a:r>
              <a:rPr lang="en-US" sz="2400" dirty="0"/>
              <a:t>Resist the temptation of a “just this once” mentality </a:t>
            </a:r>
          </a:p>
          <a:p>
            <a:endParaRPr lang="en-US" dirty="0"/>
          </a:p>
        </p:txBody>
      </p:sp>
      <p:sp>
        <p:nvSpPr>
          <p:cNvPr id="4" name="Content Placeholder 3">
            <a:extLst>
              <a:ext uri="{FF2B5EF4-FFF2-40B4-BE49-F238E27FC236}">
                <a16:creationId xmlns:a16="http://schemas.microsoft.com/office/drawing/2014/main" id="{B8249CB5-D4D9-8D41-B02D-51C15D56E309}"/>
              </a:ext>
            </a:extLst>
          </p:cNvPr>
          <p:cNvSpPr>
            <a:spLocks noGrp="1"/>
          </p:cNvSpPr>
          <p:nvPr>
            <p:ph sz="half" idx="2"/>
          </p:nvPr>
        </p:nvSpPr>
        <p:spPr>
          <a:xfrm>
            <a:off x="6167437" y="1570383"/>
            <a:ext cx="5186661" cy="4606729"/>
          </a:xfrm>
        </p:spPr>
        <p:txBody>
          <a:bodyPr/>
          <a:lstStyle/>
          <a:p>
            <a:pPr marL="0" indent="0" algn="ctr">
              <a:buNone/>
            </a:pPr>
            <a:endParaRPr lang="en-US" dirty="0"/>
          </a:p>
          <a:p>
            <a:pPr marL="0" indent="0" algn="ctr">
              <a:buNone/>
            </a:pPr>
            <a:endParaRPr lang="en-US" dirty="0"/>
          </a:p>
          <a:p>
            <a:pPr marL="0" indent="0" algn="ctr">
              <a:buNone/>
            </a:pPr>
            <a:r>
              <a:rPr lang="en-US" dirty="0"/>
              <a:t>“Keep your heart with all vigilance, for from it flow the springs of life.” Pr. 4:23</a:t>
            </a:r>
          </a:p>
        </p:txBody>
      </p:sp>
    </p:spTree>
    <p:extLst>
      <p:ext uri="{BB962C8B-B14F-4D97-AF65-F5344CB8AC3E}">
        <p14:creationId xmlns:p14="http://schemas.microsoft.com/office/powerpoint/2010/main" val="4058577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6991-78DF-DD1B-11C8-CC6960148750}"/>
              </a:ext>
            </a:extLst>
          </p:cNvPr>
          <p:cNvSpPr>
            <a:spLocks noGrp="1"/>
          </p:cNvSpPr>
          <p:nvPr>
            <p:ph type="title" idx="4294967295"/>
          </p:nvPr>
        </p:nvSpPr>
        <p:spPr>
          <a:xfrm>
            <a:off x="0" y="1709738"/>
            <a:ext cx="12084908" cy="2852737"/>
          </a:xfrm>
        </p:spPr>
        <p:txBody>
          <a:bodyPr/>
          <a:lstStyle/>
          <a:p>
            <a:r>
              <a:rPr lang="en-US" sz="4000" dirty="0"/>
              <a:t>“For where your treasure is, there your heart will be also.”  Mt 6:21</a:t>
            </a:r>
            <a:br>
              <a:rPr lang="en-US" sz="4400" dirty="0"/>
            </a:br>
            <a:endParaRPr lang="en-US" dirty="0"/>
          </a:p>
        </p:txBody>
      </p:sp>
    </p:spTree>
    <p:extLst>
      <p:ext uri="{BB962C8B-B14F-4D97-AF65-F5344CB8AC3E}">
        <p14:creationId xmlns:p14="http://schemas.microsoft.com/office/powerpoint/2010/main" val="38268205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Protecting Your Marriage</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a:xfrm>
            <a:off x="837903" y="1433384"/>
            <a:ext cx="10516195" cy="4743728"/>
          </a:xfrm>
        </p:spPr>
        <p:txBody>
          <a:bodyPr/>
          <a:lstStyle/>
          <a:p>
            <a:pPr marL="485105" indent="-457200">
              <a:buFont typeface="Arial" panose="020B0604020202020204" pitchFamily="34" charset="0"/>
              <a:buChar char="•"/>
            </a:pPr>
            <a:r>
              <a:rPr lang="en-US" sz="3200" dirty="0"/>
              <a:t>How do we go about making sure that the ones we love, love us?</a:t>
            </a:r>
          </a:p>
          <a:p>
            <a:pPr marL="806562" lvl="1" indent="-457200">
              <a:buFont typeface="Arial" panose="020B0604020202020204" pitchFamily="34" charset="0"/>
              <a:buChar char="•"/>
            </a:pPr>
            <a:r>
              <a:rPr lang="en-US" sz="3200" dirty="0"/>
              <a:t>We protect what we love</a:t>
            </a:r>
          </a:p>
          <a:p>
            <a:pPr marL="806562" lvl="1" indent="-457200">
              <a:buFont typeface="Arial" panose="020B0604020202020204" pitchFamily="34" charset="0"/>
              <a:buChar char="•"/>
            </a:pPr>
            <a:r>
              <a:rPr lang="en-US" sz="3200" dirty="0"/>
              <a:t>We protect what’s important to us</a:t>
            </a:r>
          </a:p>
          <a:p>
            <a:pPr marL="806562" lvl="1" indent="-457200">
              <a:buFont typeface="Arial" panose="020B0604020202020204" pitchFamily="34" charset="0"/>
              <a:buChar char="•"/>
            </a:pPr>
            <a:r>
              <a:rPr lang="en-US" sz="3200" dirty="0"/>
              <a:t>Jesus uses the word “heart” to illustrate where our affections are – Our hearts go with our treasures</a:t>
            </a:r>
          </a:p>
          <a:p>
            <a:pPr lvl="1"/>
            <a:endParaRPr lang="en-US" dirty="0">
              <a:solidFill>
                <a:srgbClr val="000000"/>
              </a:solidFill>
              <a:effectLst/>
              <a:latin typeface="Helvetica" pitchFamily="2" charset="0"/>
            </a:endParaRPr>
          </a:p>
          <a:p>
            <a:endParaRPr lang="en-US" dirty="0"/>
          </a:p>
        </p:txBody>
      </p:sp>
    </p:spTree>
    <p:extLst>
      <p:ext uri="{BB962C8B-B14F-4D97-AF65-F5344CB8AC3E}">
        <p14:creationId xmlns:p14="http://schemas.microsoft.com/office/powerpoint/2010/main" val="28931600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Protecting Your Marriage</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742950" marR="0" lvl="1" indent="-285750">
              <a:spcBef>
                <a:spcPts val="0"/>
              </a:spcBef>
              <a:spcAft>
                <a:spcPts val="0"/>
              </a:spcAft>
              <a:buFont typeface="Arial" panose="020B0604020202020204" pitchFamily="34" charset="0"/>
              <a:buChar char="•"/>
            </a:pPr>
            <a:r>
              <a:rPr lang="en-US" sz="3600" dirty="0">
                <a:solidFill>
                  <a:srgbClr val="000000"/>
                </a:solidFill>
                <a:effectLst/>
                <a:ea typeface="Times New Roman" panose="02020603050405020304" pitchFamily="18" charset="0"/>
                <a:cs typeface="Times New Roman" panose="02020603050405020304" pitchFamily="18" charset="0"/>
              </a:rPr>
              <a:t>A constant exercise in striving to serve God</a:t>
            </a:r>
          </a:p>
          <a:p>
            <a:pPr marL="457200" marR="0" lvl="1">
              <a:spcBef>
                <a:spcPts val="0"/>
              </a:spcBef>
              <a:spcAft>
                <a:spcPts val="0"/>
              </a:spcAft>
            </a:pPr>
            <a:endParaRPr lang="en-US" sz="3200" dirty="0">
              <a:effectLst/>
              <a:ea typeface="Times New Roman" panose="02020603050405020304" pitchFamily="18" charset="0"/>
              <a:cs typeface="Times New Roman" panose="02020603050405020304" pitchFamily="18" charset="0"/>
            </a:endParaRPr>
          </a:p>
          <a:p>
            <a:pPr marL="457200" marR="0" lvl="1">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“Enjoy life with the wife whom you love, all the days of your vain life that he has given you under the sun, because that is your portion in life and in your toil at which you toil under the sun.”  Eccl 9:9</a:t>
            </a:r>
            <a:endParaRPr lang="en-US" sz="3200"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71437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Protecting Your Marriage</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342900" marR="0" lvl="0" indent="-342900">
              <a:spcBef>
                <a:spcPts val="0"/>
              </a:spcBef>
              <a:spcAft>
                <a:spcPts val="0"/>
              </a:spcAft>
              <a:buFont typeface="Arial" panose="020B0604020202020204" pitchFamily="34" charset="0"/>
              <a:buChar char="•"/>
            </a:pPr>
            <a:r>
              <a:rPr lang="en-US" sz="3600" dirty="0">
                <a:effectLst/>
                <a:ea typeface="Times New Roman" panose="02020603050405020304" pitchFamily="18" charset="0"/>
              </a:rPr>
              <a:t>Beware of the powerful influence of the world on our marriages</a:t>
            </a:r>
          </a:p>
          <a:p>
            <a:pPr marL="914400" marR="0" lvl="1"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How we choose to spend our time</a:t>
            </a:r>
          </a:p>
          <a:p>
            <a:pPr marL="914400" marR="0" lvl="1" indent="-457200">
              <a:spcBef>
                <a:spcPts val="0"/>
              </a:spcBef>
              <a:spcAft>
                <a:spcPts val="0"/>
              </a:spcAft>
              <a:buFont typeface="Arial" panose="020B0604020202020204" pitchFamily="34" charset="0"/>
              <a:buChar char="•"/>
            </a:pPr>
            <a:r>
              <a:rPr lang="en-US" sz="3200" dirty="0">
                <a:effectLst/>
                <a:ea typeface="Times New Roman" panose="02020603050405020304" pitchFamily="18" charset="0"/>
                <a:cs typeface="Times New Roman" panose="02020603050405020304" pitchFamily="18" charset="0"/>
              </a:rPr>
              <a:t>People we choose to associate </a:t>
            </a:r>
          </a:p>
          <a:p>
            <a:pPr marL="914400" marR="0" lvl="1" indent="-457200">
              <a:spcBef>
                <a:spcPts val="0"/>
              </a:spcBef>
              <a:spcAft>
                <a:spcPts val="0"/>
              </a:spcAft>
              <a:buFont typeface="Arial" panose="020B0604020202020204" pitchFamily="34" charset="0"/>
              <a:buChar char="•"/>
            </a:pPr>
            <a:r>
              <a:rPr lang="en-US" sz="3200" dirty="0">
                <a:ea typeface="Times New Roman" panose="02020603050405020304" pitchFamily="18" charset="0"/>
                <a:cs typeface="Times New Roman" panose="02020603050405020304" pitchFamily="18" charset="0"/>
              </a:rPr>
              <a:t>Our</a:t>
            </a:r>
            <a:r>
              <a:rPr lang="en-US" sz="3200" dirty="0">
                <a:effectLst/>
                <a:ea typeface="Times New Roman" panose="02020603050405020304" pitchFamily="18" charset="0"/>
                <a:cs typeface="Times New Roman" panose="02020603050405020304" pitchFamily="18" charset="0"/>
              </a:rPr>
              <a:t> entertainment choices</a:t>
            </a:r>
          </a:p>
          <a:p>
            <a:pPr marL="806562"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1683457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Using Your Resources Wisely</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sz="3200" dirty="0">
                <a:solidFill>
                  <a:srgbClr val="000000"/>
                </a:solidFill>
                <a:effectLst/>
              </a:rPr>
              <a:t>We all make decisions about allocating our </a:t>
            </a:r>
            <a:r>
              <a:rPr lang="en-US" sz="3200" dirty="0">
                <a:solidFill>
                  <a:srgbClr val="000000"/>
                </a:solidFill>
              </a:rPr>
              <a:t>r</a:t>
            </a:r>
            <a:r>
              <a:rPr lang="en-US" sz="3200" dirty="0">
                <a:solidFill>
                  <a:srgbClr val="000000"/>
                </a:solidFill>
                <a:effectLst/>
              </a:rPr>
              <a:t>esources</a:t>
            </a:r>
          </a:p>
          <a:p>
            <a:pPr marL="806562" lvl="1" indent="-457200">
              <a:buFont typeface="Arial" panose="020B0604020202020204" pitchFamily="34" charset="0"/>
              <a:buChar char="•"/>
            </a:pPr>
            <a:r>
              <a:rPr lang="en-US" sz="3200" dirty="0">
                <a:solidFill>
                  <a:srgbClr val="000000"/>
                </a:solidFill>
              </a:rPr>
              <a:t>P</a:t>
            </a:r>
            <a:r>
              <a:rPr lang="en-US" sz="3200" dirty="0">
                <a:solidFill>
                  <a:srgbClr val="000000"/>
                </a:solidFill>
                <a:effectLst/>
              </a:rPr>
              <a:t>ersonal discretionary time</a:t>
            </a:r>
          </a:p>
          <a:p>
            <a:pPr marL="806562" lvl="1" indent="-457200">
              <a:buFont typeface="Arial" panose="020B0604020202020204" pitchFamily="34" charset="0"/>
              <a:buChar char="•"/>
            </a:pPr>
            <a:r>
              <a:rPr lang="en-US" sz="3200" dirty="0">
                <a:solidFill>
                  <a:srgbClr val="000000"/>
                </a:solidFill>
              </a:rPr>
              <a:t>Energy</a:t>
            </a:r>
          </a:p>
          <a:p>
            <a:pPr marL="806562" lvl="1" indent="-457200">
              <a:buFont typeface="Arial" panose="020B0604020202020204" pitchFamily="34" charset="0"/>
              <a:buChar char="•"/>
            </a:pPr>
            <a:r>
              <a:rPr lang="en-US" sz="3200" dirty="0">
                <a:solidFill>
                  <a:srgbClr val="000000"/>
                </a:solidFill>
                <a:effectLst/>
              </a:rPr>
              <a:t>Talent</a:t>
            </a:r>
          </a:p>
          <a:p>
            <a:pPr marL="806562" lvl="1" indent="-457200">
              <a:buFont typeface="Arial" panose="020B0604020202020204" pitchFamily="34" charset="0"/>
              <a:buChar char="•"/>
            </a:pPr>
            <a:endParaRPr lang="en-US" dirty="0">
              <a:solidFill>
                <a:srgbClr val="000000"/>
              </a:solidFill>
              <a:effectLst/>
              <a:latin typeface="Helvetica" pitchFamily="2" charset="0"/>
            </a:endParaRPr>
          </a:p>
          <a:p>
            <a:endParaRPr lang="en-US" dirty="0"/>
          </a:p>
        </p:txBody>
      </p:sp>
    </p:spTree>
    <p:extLst>
      <p:ext uri="{BB962C8B-B14F-4D97-AF65-F5344CB8AC3E}">
        <p14:creationId xmlns:p14="http://schemas.microsoft.com/office/powerpoint/2010/main" val="2916303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Using Your Resources Wisely</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485105" indent="-457200">
              <a:buFont typeface="Arial" panose="020B0604020202020204" pitchFamily="34" charset="0"/>
              <a:buChar char="•"/>
            </a:pPr>
            <a:r>
              <a:rPr lang="en-US" sz="3200" dirty="0">
                <a:solidFill>
                  <a:srgbClr val="000000"/>
                </a:solidFill>
                <a:effectLst/>
              </a:rPr>
              <a:t>I’m trying to:</a:t>
            </a:r>
          </a:p>
          <a:p>
            <a:pPr marL="806562" lvl="1" indent="-457200">
              <a:buFont typeface="Arial" panose="020B0604020202020204" pitchFamily="34" charset="0"/>
              <a:buChar char="•"/>
            </a:pPr>
            <a:r>
              <a:rPr lang="en-US" sz="3200" dirty="0">
                <a:solidFill>
                  <a:srgbClr val="000000"/>
                </a:solidFill>
                <a:effectLst/>
              </a:rPr>
              <a:t> Have a rewarding relationship with m</a:t>
            </a:r>
            <a:r>
              <a:rPr lang="en-US" sz="3200" dirty="0">
                <a:solidFill>
                  <a:srgbClr val="000000"/>
                </a:solidFill>
              </a:rPr>
              <a:t>y spouse</a:t>
            </a:r>
            <a:endParaRPr lang="en-US" sz="3200" dirty="0">
              <a:solidFill>
                <a:srgbClr val="000000"/>
              </a:solidFill>
              <a:effectLst/>
            </a:endParaRPr>
          </a:p>
          <a:p>
            <a:pPr marL="806562" lvl="1" indent="-457200">
              <a:buFont typeface="Arial" panose="020B0604020202020204" pitchFamily="34" charset="0"/>
              <a:buChar char="•"/>
            </a:pPr>
            <a:r>
              <a:rPr lang="en-US" sz="3200" dirty="0">
                <a:solidFill>
                  <a:srgbClr val="000000"/>
                </a:solidFill>
                <a:effectLst/>
              </a:rPr>
              <a:t>Raise Godly kids</a:t>
            </a:r>
          </a:p>
          <a:p>
            <a:pPr marL="806562" lvl="1" indent="-457200">
              <a:buFont typeface="Arial" panose="020B0604020202020204" pitchFamily="34" charset="0"/>
              <a:buChar char="•"/>
            </a:pPr>
            <a:r>
              <a:rPr lang="en-US" sz="3200" dirty="0">
                <a:solidFill>
                  <a:srgbClr val="000000"/>
                </a:solidFill>
                <a:effectLst/>
              </a:rPr>
              <a:t>Succeed in </a:t>
            </a:r>
            <a:r>
              <a:rPr lang="en-US" sz="3200" dirty="0">
                <a:solidFill>
                  <a:srgbClr val="000000"/>
                </a:solidFill>
              </a:rPr>
              <a:t>my</a:t>
            </a:r>
            <a:r>
              <a:rPr lang="en-US" sz="3200" dirty="0">
                <a:solidFill>
                  <a:srgbClr val="000000"/>
                </a:solidFill>
                <a:effectLst/>
              </a:rPr>
              <a:t> car</a:t>
            </a:r>
            <a:r>
              <a:rPr lang="en-US" sz="3200" dirty="0">
                <a:solidFill>
                  <a:srgbClr val="000000"/>
                </a:solidFill>
              </a:rPr>
              <a:t>eer</a:t>
            </a:r>
          </a:p>
          <a:p>
            <a:pPr marL="806562" lvl="1" indent="-457200">
              <a:buFont typeface="Arial" panose="020B0604020202020204" pitchFamily="34" charset="0"/>
              <a:buChar char="•"/>
            </a:pPr>
            <a:r>
              <a:rPr lang="en-US" sz="3200" dirty="0">
                <a:solidFill>
                  <a:srgbClr val="000000"/>
                </a:solidFill>
                <a:effectLst/>
              </a:rPr>
              <a:t>Contribute to the Lord’s work here at Mountain View</a:t>
            </a:r>
          </a:p>
          <a:p>
            <a:pPr marL="806562" lvl="1" indent="-457200">
              <a:buFont typeface="Arial" panose="020B0604020202020204" pitchFamily="34" charset="0"/>
              <a:buChar char="•"/>
            </a:pPr>
            <a:endParaRPr lang="en-US" dirty="0">
              <a:solidFill>
                <a:srgbClr val="000000"/>
              </a:solidFill>
              <a:effectLst/>
              <a:latin typeface="Helvetica" pitchFamily="2" charset="0"/>
            </a:endParaRPr>
          </a:p>
          <a:p>
            <a:pPr marL="806562" lvl="1" indent="-457200">
              <a:buFont typeface="Arial" panose="020B0604020202020204" pitchFamily="34" charset="0"/>
              <a:buChar char="•"/>
            </a:pPr>
            <a:endParaRPr lang="en-US" dirty="0">
              <a:solidFill>
                <a:srgbClr val="000000"/>
              </a:solidFill>
              <a:effectLst/>
              <a:latin typeface="Helvetica" pitchFamily="2" charset="0"/>
            </a:endParaRPr>
          </a:p>
          <a:p>
            <a:endParaRPr lang="en-US" dirty="0"/>
          </a:p>
        </p:txBody>
      </p:sp>
    </p:spTree>
    <p:extLst>
      <p:ext uri="{BB962C8B-B14F-4D97-AF65-F5344CB8AC3E}">
        <p14:creationId xmlns:p14="http://schemas.microsoft.com/office/powerpoint/2010/main" val="999843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417C-1A7C-FE56-0DAB-58E75EEDF38A}"/>
              </a:ext>
            </a:extLst>
          </p:cNvPr>
          <p:cNvSpPr>
            <a:spLocks noGrp="1"/>
          </p:cNvSpPr>
          <p:nvPr>
            <p:ph type="title"/>
          </p:nvPr>
        </p:nvSpPr>
        <p:spPr/>
        <p:txBody>
          <a:bodyPr/>
          <a:lstStyle/>
          <a:p>
            <a:r>
              <a:rPr lang="en-US" sz="4400" dirty="0">
                <a:solidFill>
                  <a:schemeClr val="tx2"/>
                </a:solidFill>
                <a:cs typeface="Times New Roman" panose="02020603050405020304" pitchFamily="18" charset="0"/>
              </a:rPr>
              <a:t>Using Your Resources Wisely</a:t>
            </a:r>
            <a:endParaRPr lang="en-US" sz="4400" dirty="0"/>
          </a:p>
        </p:txBody>
      </p:sp>
      <p:sp>
        <p:nvSpPr>
          <p:cNvPr id="3" name="Content Placeholder 2">
            <a:extLst>
              <a:ext uri="{FF2B5EF4-FFF2-40B4-BE49-F238E27FC236}">
                <a16:creationId xmlns:a16="http://schemas.microsoft.com/office/drawing/2014/main" id="{B88DF9B2-3A79-2D58-1B66-4257A3188807}"/>
              </a:ext>
            </a:extLst>
          </p:cNvPr>
          <p:cNvSpPr>
            <a:spLocks noGrp="1"/>
          </p:cNvSpPr>
          <p:nvPr>
            <p:ph idx="1"/>
          </p:nvPr>
        </p:nvSpPr>
        <p:spPr/>
        <p:txBody>
          <a:bodyPr/>
          <a:lstStyle/>
          <a:p>
            <a:pPr marL="806562" lvl="1" indent="-457200">
              <a:buFont typeface="Arial" panose="020B0604020202020204" pitchFamily="34" charset="0"/>
              <a:buChar char="•"/>
            </a:pPr>
            <a:r>
              <a:rPr lang="en-US" sz="3200" dirty="0">
                <a:solidFill>
                  <a:srgbClr val="000000"/>
                </a:solidFill>
              </a:rPr>
              <a:t>They didn’t keep the purpose of our lives front and center.</a:t>
            </a:r>
            <a:endParaRPr lang="en-US" sz="3200" dirty="0">
              <a:solidFill>
                <a:srgbClr val="000000"/>
              </a:solidFill>
              <a:effectLst/>
            </a:endParaRPr>
          </a:p>
          <a:p>
            <a:endParaRPr lang="en-US" dirty="0"/>
          </a:p>
        </p:txBody>
      </p:sp>
    </p:spTree>
    <p:extLst>
      <p:ext uri="{BB962C8B-B14F-4D97-AF65-F5344CB8AC3E}">
        <p14:creationId xmlns:p14="http://schemas.microsoft.com/office/powerpoint/2010/main" val="552300746"/>
      </p:ext>
    </p:extLst>
  </p:cSld>
  <p:clrMapOvr>
    <a:masterClrMapping/>
  </p:clrMapOvr>
  <p:transition/>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7507</TotalTime>
  <Words>771</Words>
  <Application>Microsoft Macintosh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Cochin</vt:lpstr>
      <vt:lpstr>Helvetica</vt:lpstr>
      <vt:lpstr>4_Office Theme</vt:lpstr>
      <vt:lpstr>1_Office Theme</vt:lpstr>
      <vt:lpstr>Married: Growing &amp; Serving Together</vt:lpstr>
      <vt:lpstr>Protecting Your Marriage</vt:lpstr>
      <vt:lpstr>“For where your treasure is, there your heart will be also.”  Mt 6:21 </vt:lpstr>
      <vt:lpstr>Protecting Your Marriage</vt:lpstr>
      <vt:lpstr>Protecting Your Marriage</vt:lpstr>
      <vt:lpstr>Protecting Your Marriage</vt:lpstr>
      <vt:lpstr>Using Your Resources Wisely</vt:lpstr>
      <vt:lpstr>Using Your Resources Wisely</vt:lpstr>
      <vt:lpstr>Using Your Resources Wisely</vt:lpstr>
      <vt:lpstr>Using Your Resources Wisely</vt:lpstr>
      <vt:lpstr>Using Your Resources Wisely</vt:lpstr>
      <vt:lpstr>Using Your Resources Wisely</vt:lpstr>
      <vt:lpstr>By Way of Review</vt:lpstr>
      <vt:lpstr>Living Our Lives with Integrity</vt:lpstr>
      <vt:lpstr>Avoiding “just this once” thinking</vt:lpstr>
      <vt:lpstr>Avoiding “just this once” thinking</vt:lpstr>
      <vt:lpstr>Avoiding “just this once” thinking</vt:lpstr>
      <vt:lpstr>Avoiding An Affair</vt:lpstr>
      <vt:lpstr>Avoiding an Affair</vt:lpstr>
      <vt:lpstr>Avoiding an Affair</vt:lpstr>
      <vt:lpstr>Don’t Be Naïve About Pornography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Married: Growing &amp; Serving Together</dc:title>
  <dc:creator>Steven Huff</dc:creator>
  <cp:lastModifiedBy>Steven Huff</cp:lastModifiedBy>
  <cp:revision>16</cp:revision>
  <dcterms:created xsi:type="dcterms:W3CDTF">2023-05-26T17:02:48Z</dcterms:created>
  <dcterms:modified xsi:type="dcterms:W3CDTF">2023-05-31T22:11:18Z</dcterms:modified>
</cp:coreProperties>
</file>